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14"/>
  </p:notesMasterIdLst>
  <p:sldIdLst>
    <p:sldId id="256" r:id="rId2"/>
    <p:sldId id="257" r:id="rId3"/>
    <p:sldId id="258" r:id="rId4"/>
    <p:sldId id="259" r:id="rId5"/>
    <p:sldId id="260" r:id="rId6"/>
    <p:sldId id="261" r:id="rId7"/>
    <p:sldId id="262" r:id="rId8"/>
    <p:sldId id="266" r:id="rId9"/>
    <p:sldId id="263" r:id="rId10"/>
    <p:sldId id="264" r:id="rId11"/>
    <p:sldId id="265"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000" autoAdjust="0"/>
    <p:restoredTop sz="94660"/>
  </p:normalViewPr>
  <p:slideViewPr>
    <p:cSldViewPr snapToGrid="0">
      <p:cViewPr varScale="1">
        <p:scale>
          <a:sx n="73" d="100"/>
          <a:sy n="73" d="100"/>
        </p:scale>
        <p:origin x="-624" y="-102"/>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218DC0-8C47-4B62-8A26-EA632A53D76F}" type="datetimeFigureOut">
              <a:rPr lang="en-US" smtClean="0"/>
              <a:pPr/>
              <a:t>11/20/2019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DE197E-0D19-4A0E-BFF5-57DBA769D5B3}" type="slidenum">
              <a:rPr lang="en-US" smtClean="0"/>
              <a:pPr/>
              <a:t>‹#›</a:t>
            </a:fld>
            <a:endParaRPr lang="en-US"/>
          </a:p>
        </p:txBody>
      </p:sp>
    </p:spTree>
    <p:extLst>
      <p:ext uri="{BB962C8B-B14F-4D97-AF65-F5344CB8AC3E}">
        <p14:creationId xmlns:p14="http://schemas.microsoft.com/office/powerpoint/2010/main" xmlns="" val="8410793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8FD581E-105E-44E3-B864-F7467000FCB3}" type="datetime1">
              <a:rPr lang="en-US" smtClean="0"/>
              <a:pPr/>
              <a:t>11/20/2019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FF451A-DC7C-43BA-8906-76D243545A51}" type="slidenum">
              <a:rPr lang="en-US" smtClean="0"/>
              <a:pPr/>
              <a:t>‹#›</a:t>
            </a:fld>
            <a:endParaRPr lang="en-US"/>
          </a:p>
        </p:txBody>
      </p:sp>
    </p:spTree>
    <p:extLst>
      <p:ext uri="{BB962C8B-B14F-4D97-AF65-F5344CB8AC3E}">
        <p14:creationId xmlns:p14="http://schemas.microsoft.com/office/powerpoint/2010/main" xmlns="" val="5874606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AC11CD-B872-4689-A4BE-93A2F8D78979}" type="datetime1">
              <a:rPr lang="en-US" smtClean="0"/>
              <a:pPr/>
              <a:t>11/20/2019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FF451A-DC7C-43BA-8906-76D243545A51}" type="slidenum">
              <a:rPr lang="en-US" smtClean="0"/>
              <a:pPr/>
              <a:t>‹#›</a:t>
            </a:fld>
            <a:endParaRPr lang="en-US"/>
          </a:p>
        </p:txBody>
      </p:sp>
    </p:spTree>
    <p:extLst>
      <p:ext uri="{BB962C8B-B14F-4D97-AF65-F5344CB8AC3E}">
        <p14:creationId xmlns:p14="http://schemas.microsoft.com/office/powerpoint/2010/main" xmlns="" val="38829905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CEA474C-F0C9-458E-A651-5A494071E467}" type="datetime1">
              <a:rPr lang="en-US" smtClean="0"/>
              <a:pPr/>
              <a:t>11/20/2019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FF451A-DC7C-43BA-8906-76D243545A51}" type="slidenum">
              <a:rPr lang="en-US" smtClean="0"/>
              <a:pPr/>
              <a:t>‹#›</a:t>
            </a:fld>
            <a:endParaRPr lang="en-US"/>
          </a:p>
        </p:txBody>
      </p:sp>
    </p:spTree>
    <p:extLst>
      <p:ext uri="{BB962C8B-B14F-4D97-AF65-F5344CB8AC3E}">
        <p14:creationId xmlns:p14="http://schemas.microsoft.com/office/powerpoint/2010/main" xmlns="" val="6577283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3435887-6289-4817-B5E0-27497BE3770C}" type="datetime1">
              <a:rPr lang="en-US" smtClean="0"/>
              <a:pPr/>
              <a:t>11/20/2019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FF451A-DC7C-43BA-8906-76D243545A51}" type="slidenum">
              <a:rPr lang="en-US" smtClean="0"/>
              <a:pPr/>
              <a:t>‹#›</a:t>
            </a:fld>
            <a:endParaRPr lang="en-US"/>
          </a:p>
        </p:txBody>
      </p:sp>
    </p:spTree>
    <p:extLst>
      <p:ext uri="{BB962C8B-B14F-4D97-AF65-F5344CB8AC3E}">
        <p14:creationId xmlns:p14="http://schemas.microsoft.com/office/powerpoint/2010/main" xmlns="" val="35221772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BE53B30-CF42-4582-820D-D3FBBDB083F0}" type="datetime1">
              <a:rPr lang="en-US" smtClean="0"/>
              <a:pPr/>
              <a:t>11/20/2019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FFF451A-DC7C-43BA-8906-76D243545A51}" type="slidenum">
              <a:rPr lang="en-US" smtClean="0"/>
              <a:pPr/>
              <a:t>‹#›</a:t>
            </a:fld>
            <a:endParaRPr lang="en-US"/>
          </a:p>
        </p:txBody>
      </p:sp>
    </p:spTree>
    <p:extLst>
      <p:ext uri="{BB962C8B-B14F-4D97-AF65-F5344CB8AC3E}">
        <p14:creationId xmlns:p14="http://schemas.microsoft.com/office/powerpoint/2010/main" xmlns="" val="29039334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12F4FB71-69D8-4D83-AA9B-4C96AAB95C7B}" type="datetime1">
              <a:rPr lang="en-US" smtClean="0"/>
              <a:pPr/>
              <a:t>11/20/2019</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0FFF451A-DC7C-43BA-8906-76D243545A51}" type="slidenum">
              <a:rPr lang="en-US" smtClean="0"/>
              <a:pPr/>
              <a:t>‹#›</a:t>
            </a:fld>
            <a:endParaRPr lang="en-US"/>
          </a:p>
        </p:txBody>
      </p:sp>
    </p:spTree>
    <p:extLst>
      <p:ext uri="{BB962C8B-B14F-4D97-AF65-F5344CB8AC3E}">
        <p14:creationId xmlns:p14="http://schemas.microsoft.com/office/powerpoint/2010/main" xmlns="" val="41095086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10434083-AD95-4F7D-BFF3-4465858794DD}" type="datetime1">
              <a:rPr lang="en-US" smtClean="0"/>
              <a:pPr/>
              <a:t>11/20/2019</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0FFF451A-DC7C-43BA-8906-76D243545A51}" type="slidenum">
              <a:rPr lang="en-US" smtClean="0"/>
              <a:pPr/>
              <a:t>‹#›</a:t>
            </a:fld>
            <a:endParaRPr lang="en-US"/>
          </a:p>
        </p:txBody>
      </p:sp>
    </p:spTree>
    <p:extLst>
      <p:ext uri="{BB962C8B-B14F-4D97-AF65-F5344CB8AC3E}">
        <p14:creationId xmlns:p14="http://schemas.microsoft.com/office/powerpoint/2010/main" xmlns="" val="13293139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3"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5" y="3129280"/>
            <a:ext cx="34010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7" name="Date Placeholder 4"/>
          <p:cNvSpPr>
            <a:spLocks noGrp="1"/>
          </p:cNvSpPr>
          <p:nvPr>
            <p:ph type="dt" sz="half" idx="10"/>
          </p:nvPr>
        </p:nvSpPr>
        <p:spPr/>
        <p:txBody>
          <a:bodyPr/>
          <a:lstStyle/>
          <a:p>
            <a:fld id="{A0A6DDA2-367E-4C59-834C-907945A994D4}" type="datetime1">
              <a:rPr lang="en-US" smtClean="0"/>
              <a:pPr/>
              <a:t>11/20/2019</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0FFF451A-DC7C-43BA-8906-76D243545A51}" type="slidenum">
              <a:rPr lang="en-US" smtClean="0"/>
              <a:pPr/>
              <a:t>‹#›</a:t>
            </a:fld>
            <a:endParaRPr lang="en-US"/>
          </a:p>
        </p:txBody>
      </p:sp>
    </p:spTree>
    <p:extLst>
      <p:ext uri="{BB962C8B-B14F-4D97-AF65-F5344CB8AC3E}">
        <p14:creationId xmlns:p14="http://schemas.microsoft.com/office/powerpoint/2010/main" xmlns="" val="31499591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8165642B-6AF8-488E-9704-80D5A42C9705}" type="datetime1">
              <a:rPr lang="en-US" smtClean="0"/>
              <a:pPr/>
              <a:t>11/20/2019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FF451A-DC7C-43BA-8906-76D243545A51}" type="slidenum">
              <a:rPr lang="en-US" smtClean="0"/>
              <a:pPr/>
              <a:t>‹#›</a:t>
            </a:fld>
            <a:endParaRPr lang="en-US"/>
          </a:p>
        </p:txBody>
      </p:sp>
    </p:spTree>
    <p:extLst>
      <p:ext uri="{BB962C8B-B14F-4D97-AF65-F5344CB8AC3E}">
        <p14:creationId xmlns:p14="http://schemas.microsoft.com/office/powerpoint/2010/main" xmlns="" val="8318584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799"/>
            <a:ext cx="8825658" cy="3640667"/>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71629202-6DDC-404C-86A7-98001487EE39}" type="datetime1">
              <a:rPr lang="en-US" smtClean="0"/>
              <a:pPr/>
              <a:t>11/20/2019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FF451A-DC7C-43BA-8906-76D243545A51}" type="slidenum">
              <a:rPr lang="en-US" smtClean="0"/>
              <a:pPr/>
              <a:t>‹#›</a:t>
            </a:fld>
            <a:endParaRPr lang="en-US"/>
          </a:p>
        </p:txBody>
      </p:sp>
    </p:spTree>
    <p:extLst>
      <p:ext uri="{BB962C8B-B14F-4D97-AF65-F5344CB8AC3E}">
        <p14:creationId xmlns:p14="http://schemas.microsoft.com/office/powerpoint/2010/main" xmlns="" val="25328485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4D2E8848-0BF3-4654-8082-9C185E1FF8FE}" type="datetime1">
              <a:rPr lang="en-US" smtClean="0"/>
              <a:pPr/>
              <a:t>11/20/2019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FF451A-DC7C-43BA-8906-76D243545A51}" type="slidenum">
              <a:rPr lang="en-US" smtClean="0"/>
              <a:pPr/>
              <a:t>‹#›</a:t>
            </a:fld>
            <a:endParaRPr lang="en-US"/>
          </a:p>
        </p:txBody>
      </p:sp>
    </p:spTree>
    <p:extLst>
      <p:ext uri="{BB962C8B-B14F-4D97-AF65-F5344CB8AC3E}">
        <p14:creationId xmlns:p14="http://schemas.microsoft.com/office/powerpoint/2010/main" xmlns="" val="12377614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0" y="1447800"/>
            <a:ext cx="7999315" cy="2323374"/>
          </a:xfrm>
        </p:spPr>
        <p:txBody>
          <a:bodyPr/>
          <a:lstStyle>
            <a:lvl1pPr>
              <a:defRPr sz="4800"/>
            </a:lvl1pPr>
          </a:lstStyle>
          <a:p>
            <a:r>
              <a:rPr lang="en-US" smtClean="0"/>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lumMod val="60000"/>
                    <a:lumOff val="4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D5DA982F-A2B6-4E06-BFB1-875C99A36B53}" type="datetime1">
              <a:rPr lang="en-US" smtClean="0"/>
              <a:pPr/>
              <a:t>11/20/2019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FF451A-DC7C-43BA-8906-76D243545A51}" type="slidenum">
              <a:rPr lang="en-US" smtClean="0"/>
              <a:pPr/>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p>
            <a:pPr algn="r"/>
            <a:r>
              <a:rPr lang="en-US" sz="12200" b="0" i="0" dirty="0">
                <a:solidFill>
                  <a:schemeClr val="accent1">
                    <a:lumMod val="60000"/>
                    <a:lumOff val="40000"/>
                  </a:schemeClr>
                </a:solidFill>
                <a:latin typeface="Arial"/>
                <a:ea typeface="+mj-ea"/>
                <a:cs typeface="+mj-cs"/>
              </a:rPr>
              <a:t>“</a:t>
            </a:r>
          </a:p>
        </p:txBody>
      </p:sp>
      <p:sp>
        <p:nvSpPr>
          <p:cNvPr id="11" name="TextBox 10"/>
          <p:cNvSpPr txBox="1"/>
          <p:nvPr/>
        </p:nvSpPr>
        <p:spPr>
          <a:xfrm>
            <a:off x="9330490" y="2613787"/>
            <a:ext cx="801912" cy="1969770"/>
          </a:xfrm>
          <a:prstGeom prst="rect">
            <a:avLst/>
          </a:prstGeom>
          <a:noFill/>
        </p:spPr>
        <p:txBody>
          <a:bodyPr wrap="square" rtlCol="0">
            <a:spAutoFit/>
          </a:bodyPr>
          <a:lstStyle/>
          <a:p>
            <a:pPr algn="r"/>
            <a:r>
              <a:rPr lang="en-US" sz="12200" b="0" i="0" dirty="0">
                <a:solidFill>
                  <a:schemeClr val="accent1">
                    <a:lumMod val="60000"/>
                    <a:lumOff val="40000"/>
                  </a:schemeClr>
                </a:solidFill>
                <a:latin typeface="Arial"/>
                <a:ea typeface="+mj-ea"/>
                <a:cs typeface="+mj-cs"/>
              </a:rPr>
              <a:t>”</a:t>
            </a:r>
          </a:p>
        </p:txBody>
      </p:sp>
    </p:spTree>
    <p:extLst>
      <p:ext uri="{BB962C8B-B14F-4D97-AF65-F5344CB8AC3E}">
        <p14:creationId xmlns:p14="http://schemas.microsoft.com/office/powerpoint/2010/main" xmlns="" val="1637324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D3BBFD3-C455-402F-93FF-FFD1EEE48CB7}" type="datetime1">
              <a:rPr lang="en-US" smtClean="0"/>
              <a:pPr/>
              <a:t>11/20/2019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FF451A-DC7C-43BA-8906-76D243545A51}" type="slidenum">
              <a:rPr lang="en-US" smtClean="0"/>
              <a:pPr/>
              <a:t>‹#›</a:t>
            </a:fld>
            <a:endParaRPr lang="en-US"/>
          </a:p>
        </p:txBody>
      </p:sp>
    </p:spTree>
    <p:extLst>
      <p:ext uri="{BB962C8B-B14F-4D97-AF65-F5344CB8AC3E}">
        <p14:creationId xmlns:p14="http://schemas.microsoft.com/office/powerpoint/2010/main" xmlns="" val="40393286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3DD0BD5-1739-4423-B544-F8F0B9F34BE0}" type="datetime1">
              <a:rPr lang="en-US" smtClean="0"/>
              <a:pPr/>
              <a:t>11/20/2019</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FF451A-DC7C-43BA-8906-76D243545A51}" type="slidenum">
              <a:rPr lang="en-US" smtClean="0"/>
              <a:pPr/>
              <a:t>‹#›</a:t>
            </a:fld>
            <a:endParaRPr lang="en-US"/>
          </a:p>
        </p:txBody>
      </p:sp>
    </p:spTree>
    <p:extLst>
      <p:ext uri="{BB962C8B-B14F-4D97-AF65-F5344CB8AC3E}">
        <p14:creationId xmlns:p14="http://schemas.microsoft.com/office/powerpoint/2010/main" xmlns="" val="27607233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78417DA-D8C6-404E-8B1B-7A4ADFF24D57}" type="datetime1">
              <a:rPr lang="en-US" smtClean="0"/>
              <a:pPr/>
              <a:t>11/20/2019</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FF451A-DC7C-43BA-8906-76D243545A51}" type="slidenum">
              <a:rPr lang="en-US" smtClean="0"/>
              <a:pPr/>
              <a:t>‹#›</a:t>
            </a:fld>
            <a:endParaRPr lang="en-US"/>
          </a:p>
        </p:txBody>
      </p:sp>
    </p:spTree>
    <p:extLst>
      <p:ext uri="{BB962C8B-B14F-4D97-AF65-F5344CB8AC3E}">
        <p14:creationId xmlns:p14="http://schemas.microsoft.com/office/powerpoint/2010/main" xmlns="" val="16998854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A71CE1C-6AA6-4519-B401-355B56A2FAEB}" type="datetime1">
              <a:rPr lang="en-US" smtClean="0"/>
              <a:pPr/>
              <a:t>11/20/2019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FF451A-DC7C-43BA-8906-76D243545A51}" type="slidenum">
              <a:rPr lang="en-US" smtClean="0"/>
              <a:pPr/>
              <a:t>‹#›</a:t>
            </a:fld>
            <a:endParaRPr lang="en-US"/>
          </a:p>
        </p:txBody>
      </p:sp>
    </p:spTree>
    <p:extLst>
      <p:ext uri="{BB962C8B-B14F-4D97-AF65-F5344CB8AC3E}">
        <p14:creationId xmlns:p14="http://schemas.microsoft.com/office/powerpoint/2010/main" xmlns="" val="30126494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A60A7CB-BA24-4E33-BDC2-CE2BA68EA439}" type="datetime1">
              <a:rPr lang="en-US" smtClean="0"/>
              <a:pPr/>
              <a:t>11/20/2019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FF451A-DC7C-43BA-8906-76D243545A51}" type="slidenum">
              <a:rPr lang="en-US" smtClean="0"/>
              <a:pPr/>
              <a:t>‹#›</a:t>
            </a:fld>
            <a:endParaRPr lang="en-US"/>
          </a:p>
        </p:txBody>
      </p:sp>
    </p:spTree>
    <p:extLst>
      <p:ext uri="{BB962C8B-B14F-4D97-AF65-F5344CB8AC3E}">
        <p14:creationId xmlns:p14="http://schemas.microsoft.com/office/powerpoint/2010/main" xmlns="" val="31333593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xmlns="" val="0"/>
              </a:ext>
            </a:extLst>
          </a:blip>
          <a:srcRect l="3644"/>
          <a:stretch/>
        </p:blipFill>
        <p:spPr>
          <a:xfrm>
            <a:off x="0" y="2669685"/>
            <a:ext cx="4035669"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xmlns=""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xmlns=""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xmlns=""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EC2A3AD4-B88E-480E-8ADC-DA928DAB02B7}" type="datetime1">
              <a:rPr lang="en-US" smtClean="0"/>
              <a:pPr/>
              <a:t>11/20/2019</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0FFF451A-DC7C-43BA-8906-76D243545A51}" type="slidenum">
              <a:rPr lang="en-US" smtClean="0"/>
              <a:pPr/>
              <a:t>‹#›</a:t>
            </a:fld>
            <a:endParaRPr lang="en-US"/>
          </a:p>
        </p:txBody>
      </p:sp>
    </p:spTree>
    <p:extLst>
      <p:ext uri="{BB962C8B-B14F-4D97-AF65-F5344CB8AC3E}">
        <p14:creationId xmlns:p14="http://schemas.microsoft.com/office/powerpoint/2010/main" xmlns="" val="1385621346"/>
      </p:ext>
    </p:extLst>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 id="2147483770" r:id="rId14"/>
    <p:sldLayoutId id="2147483771" r:id="rId15"/>
    <p:sldLayoutId id="2147483772" r:id="rId16"/>
    <p:sldLayoutId id="2147483773" r:id="rId17"/>
  </p:sldLayoutIdLst>
  <p:hf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9788" y="457200"/>
            <a:ext cx="5061140" cy="1600200"/>
          </a:xfrm>
        </p:spPr>
        <p:txBody>
          <a:bodyPr>
            <a:normAutofit/>
          </a:bodyPr>
          <a:lstStyle/>
          <a:p>
            <a:r>
              <a:rPr lang="en-US" sz="2800" dirty="0" smtClean="0">
                <a:latin typeface="Times New Roman" pitchFamily="18" charset="0"/>
                <a:cs typeface="Times New Roman" pitchFamily="18" charset="0"/>
              </a:rPr>
              <a:t>Role of Nurses in WWI</a:t>
            </a:r>
            <a:endParaRPr lang="en-US" sz="2800" dirty="0">
              <a:latin typeface="Times New Roman" pitchFamily="18" charset="0"/>
              <a:cs typeface="Times New Roman" pitchFamily="18" charset="0"/>
            </a:endParaRPr>
          </a:p>
        </p:txBody>
      </p:sp>
      <p:pic>
        <p:nvPicPr>
          <p:cNvPr id="9" name="Content Placeholder 8"/>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5900928" y="1557951"/>
            <a:ext cx="5586600" cy="4199297"/>
          </a:xfrm>
        </p:spPr>
      </p:pic>
      <p:sp>
        <p:nvSpPr>
          <p:cNvPr id="6" name="Text Placeholder 5"/>
          <p:cNvSpPr>
            <a:spLocks noGrp="1"/>
          </p:cNvSpPr>
          <p:nvPr>
            <p:ph type="body" sz="half" idx="2"/>
          </p:nvPr>
        </p:nvSpPr>
        <p:spPr>
          <a:xfrm>
            <a:off x="839788" y="2057400"/>
            <a:ext cx="5061140" cy="3811588"/>
          </a:xfrm>
        </p:spPr>
        <p:txBody>
          <a:bodyPr>
            <a:normAutofit/>
          </a:bodyPr>
          <a:lstStyle/>
          <a:p>
            <a:endParaRPr lang="en-US" sz="2800" dirty="0" smtClean="0">
              <a:latin typeface="Times New Roman" pitchFamily="18" charset="0"/>
              <a:cs typeface="Times New Roman" pitchFamily="18" charset="0"/>
            </a:endParaRPr>
          </a:p>
          <a:p>
            <a:endParaRPr lang="en-US" sz="2800" dirty="0" smtClean="0">
              <a:latin typeface="Times New Roman" pitchFamily="18" charset="0"/>
              <a:cs typeface="Times New Roman" pitchFamily="18" charset="0"/>
            </a:endParaRPr>
          </a:p>
          <a:p>
            <a:endParaRPr lang="en-US" sz="2800" dirty="0" smtClean="0">
              <a:latin typeface="Times New Roman" pitchFamily="18" charset="0"/>
              <a:cs typeface="Times New Roman" pitchFamily="18" charset="0"/>
            </a:endParaRPr>
          </a:p>
          <a:p>
            <a:r>
              <a:rPr lang="en-US" sz="2800" dirty="0" smtClean="0">
                <a:latin typeface="Times New Roman" pitchFamily="18" charset="0"/>
                <a:cs typeface="Times New Roman" pitchFamily="18" charset="0"/>
              </a:rPr>
              <a:t>Student’s </a:t>
            </a:r>
            <a:r>
              <a:rPr lang="en-US" sz="2800" dirty="0" smtClean="0">
                <a:latin typeface="Times New Roman" pitchFamily="18" charset="0"/>
                <a:cs typeface="Times New Roman" pitchFamily="18" charset="0"/>
              </a:rPr>
              <a:t>Name</a:t>
            </a:r>
          </a:p>
          <a:p>
            <a:r>
              <a:rPr lang="en-US" sz="2800" dirty="0" smtClean="0">
                <a:latin typeface="Times New Roman" pitchFamily="18" charset="0"/>
                <a:cs typeface="Times New Roman" pitchFamily="18" charset="0"/>
              </a:rPr>
              <a:t>Institutional Affiliation</a:t>
            </a:r>
          </a:p>
          <a:p>
            <a:r>
              <a:rPr lang="en-US" sz="2800" dirty="0" smtClean="0">
                <a:latin typeface="Times New Roman" pitchFamily="18" charset="0"/>
                <a:cs typeface="Times New Roman" pitchFamily="18" charset="0"/>
              </a:rPr>
              <a:t>Date</a:t>
            </a:r>
            <a:endParaRPr lang="en-US" sz="2800" dirty="0">
              <a:latin typeface="Times New Roman" pitchFamily="18" charset="0"/>
              <a:cs typeface="Times New Roman" pitchFamily="18" charset="0"/>
            </a:endParaRPr>
          </a:p>
        </p:txBody>
      </p:sp>
      <p:sp>
        <p:nvSpPr>
          <p:cNvPr id="10" name="Slide Number Placeholder 9"/>
          <p:cNvSpPr>
            <a:spLocks noGrp="1"/>
          </p:cNvSpPr>
          <p:nvPr>
            <p:ph type="sldNum" sz="quarter" idx="12"/>
          </p:nvPr>
        </p:nvSpPr>
        <p:spPr/>
        <p:txBody>
          <a:bodyPr/>
          <a:lstStyle/>
          <a:p>
            <a:fld id="{0FFF451A-DC7C-43BA-8906-76D243545A51}" type="slidenum">
              <a:rPr lang="en-US" smtClean="0"/>
              <a:pPr/>
              <a:t>1</a:t>
            </a:fld>
            <a:endParaRPr lang="en-US"/>
          </a:p>
        </p:txBody>
      </p:sp>
    </p:spTree>
    <p:extLst>
      <p:ext uri="{BB962C8B-B14F-4D97-AF65-F5344CB8AC3E}">
        <p14:creationId xmlns:p14="http://schemas.microsoft.com/office/powerpoint/2010/main" xmlns="" val="3005720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91886"/>
            <a:ext cx="6707060" cy="594359"/>
          </a:xfrm>
        </p:spPr>
        <p:txBody>
          <a:bodyPr/>
          <a:lstStyle/>
          <a:p>
            <a:pPr algn="ctr"/>
            <a:r>
              <a:rPr lang="en-US" sz="2800" dirty="0" smtClean="0">
                <a:latin typeface="Times New Roman" pitchFamily="18" charset="0"/>
                <a:cs typeface="Times New Roman" pitchFamily="18" charset="0"/>
              </a:rPr>
              <a:t>Introduction</a:t>
            </a:r>
            <a:endParaRPr lang="en-US" sz="2800" dirty="0">
              <a:latin typeface="Times New Roman" pitchFamily="18" charset="0"/>
              <a:cs typeface="Times New Roman" pitchFamily="18" charset="0"/>
            </a:endParaRP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7546848" y="1993392"/>
            <a:ext cx="4230624" cy="3328416"/>
          </a:xfrm>
        </p:spPr>
      </p:pic>
      <p:sp>
        <p:nvSpPr>
          <p:cNvPr id="4" name="Text Placeholder 3"/>
          <p:cNvSpPr>
            <a:spLocks noGrp="1"/>
          </p:cNvSpPr>
          <p:nvPr>
            <p:ph type="body" sz="half" idx="2"/>
          </p:nvPr>
        </p:nvSpPr>
        <p:spPr>
          <a:xfrm>
            <a:off x="761411" y="1195251"/>
            <a:ext cx="6707060" cy="4826726"/>
          </a:xfrm>
        </p:spPr>
        <p:txBody>
          <a:bodyPr>
            <a:noAutofit/>
          </a:bodyPr>
          <a:lstStyle/>
          <a:p>
            <a:pPr marL="285750" indent="-285750">
              <a:buFont typeface="Arial" panose="020B0604020202020204" pitchFamily="34" charset="0"/>
              <a:buChar char="•"/>
            </a:pPr>
            <a:r>
              <a:rPr lang="en-US" sz="2400" dirty="0" smtClean="0">
                <a:latin typeface="Times New Roman" pitchFamily="18" charset="0"/>
                <a:cs typeface="Times New Roman" pitchFamily="18" charset="0"/>
              </a:rPr>
              <a:t>Nurses played a very important role during WWI </a:t>
            </a:r>
          </a:p>
          <a:p>
            <a:pPr marL="285750" indent="-285750">
              <a:buFont typeface="Arial" panose="020B0604020202020204" pitchFamily="34" charset="0"/>
              <a:buChar char="•"/>
            </a:pPr>
            <a:r>
              <a:rPr lang="en-US" sz="2400" dirty="0" smtClean="0">
                <a:latin typeface="Times New Roman" pitchFamily="18" charset="0"/>
                <a:cs typeface="Times New Roman" pitchFamily="18" charset="0"/>
              </a:rPr>
              <a:t>The WWI witnessed nurses from different nations including the Great Britain, America, and Australia who either volunteered or were chosen to provide medical care to their respective soldiers.</a:t>
            </a:r>
          </a:p>
          <a:p>
            <a:pPr marL="285750" indent="-285750">
              <a:buFont typeface="Arial" panose="020B0604020202020204" pitchFamily="34" charset="0"/>
              <a:buChar char="•"/>
            </a:pPr>
            <a:r>
              <a:rPr lang="en-US" sz="2400" dirty="0" smtClean="0">
                <a:latin typeface="Times New Roman" pitchFamily="18" charset="0"/>
                <a:cs typeface="Times New Roman" pitchFamily="18" charset="0"/>
              </a:rPr>
              <a:t>The American Army Nurse Corps comprised of around 403 nurses who were actively involved in war and around 170 nurses in their reserves.</a:t>
            </a:r>
          </a:p>
          <a:p>
            <a:pPr marL="285750" indent="-285750">
              <a:buFont typeface="Arial" panose="020B0604020202020204" pitchFamily="34" charset="0"/>
              <a:buChar char="•"/>
            </a:pPr>
            <a:r>
              <a:rPr lang="en-US" sz="2400" dirty="0" smtClean="0">
                <a:latin typeface="Times New Roman" pitchFamily="18" charset="0"/>
                <a:cs typeface="Times New Roman" pitchFamily="18" charset="0"/>
              </a:rPr>
              <a:t>Approximately 3,000 Australian civilian nurses volunteered to serve during WWI, over 2,200 of them served overseas while more than 400 served in Australia (Sutherland, 2016).</a:t>
            </a:r>
          </a:p>
        </p:txBody>
      </p:sp>
      <p:sp>
        <p:nvSpPr>
          <p:cNvPr id="7" name="Slide Number Placeholder 6"/>
          <p:cNvSpPr>
            <a:spLocks noGrp="1"/>
          </p:cNvSpPr>
          <p:nvPr>
            <p:ph type="sldNum" sz="quarter" idx="12"/>
          </p:nvPr>
        </p:nvSpPr>
        <p:spPr/>
        <p:txBody>
          <a:bodyPr/>
          <a:lstStyle/>
          <a:p>
            <a:fld id="{0FFF451A-DC7C-43BA-8906-76D243545A51}" type="slidenum">
              <a:rPr lang="en-US" smtClean="0"/>
              <a:pPr/>
              <a:t>2</a:t>
            </a:fld>
            <a:endParaRPr lang="en-US"/>
          </a:p>
        </p:txBody>
      </p:sp>
    </p:spTree>
    <p:extLst>
      <p:ext uri="{BB962C8B-B14F-4D97-AF65-F5344CB8AC3E}">
        <p14:creationId xmlns:p14="http://schemas.microsoft.com/office/powerpoint/2010/main" xmlns="" val="9529986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7353" y="339634"/>
            <a:ext cx="6280340" cy="711926"/>
          </a:xfrm>
        </p:spPr>
        <p:txBody>
          <a:bodyPr/>
          <a:lstStyle/>
          <a:p>
            <a:pPr algn="ctr"/>
            <a:r>
              <a:rPr lang="en-US" sz="2800" dirty="0" smtClean="0">
                <a:latin typeface="Times New Roman" pitchFamily="18" charset="0"/>
                <a:cs typeface="Times New Roman" pitchFamily="18" charset="0"/>
              </a:rPr>
              <a:t>Duties on the front lines</a:t>
            </a:r>
            <a:endParaRPr lang="en-US" sz="2800" dirty="0">
              <a:latin typeface="Times New Roman" pitchFamily="18" charset="0"/>
              <a:cs typeface="Times New Roman" pitchFamily="18" charset="0"/>
            </a:endParaRPr>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7329678" y="1885950"/>
            <a:ext cx="4519422" cy="3714750"/>
          </a:xfrm>
        </p:spPr>
      </p:pic>
      <p:sp>
        <p:nvSpPr>
          <p:cNvPr id="4" name="Text Placeholder 3"/>
          <p:cNvSpPr>
            <a:spLocks noGrp="1"/>
          </p:cNvSpPr>
          <p:nvPr>
            <p:ph type="body" sz="half" idx="2"/>
          </p:nvPr>
        </p:nvSpPr>
        <p:spPr>
          <a:xfrm>
            <a:off x="627017" y="1352004"/>
            <a:ext cx="6637347" cy="4382589"/>
          </a:xfrm>
        </p:spPr>
        <p:txBody>
          <a:bodyPr>
            <a:noAutofit/>
          </a:bodyPr>
          <a:lstStyle/>
          <a:p>
            <a:pPr marL="285750" indent="-285750">
              <a:buFont typeface="Arial" panose="020B0604020202020204" pitchFamily="34" charset="0"/>
              <a:buChar char="•"/>
            </a:pPr>
            <a:r>
              <a:rPr lang="en-US" sz="2000" dirty="0" smtClean="0"/>
              <a:t>Nurses during WWI were bold enough to take on </a:t>
            </a:r>
            <a:r>
              <a:rPr lang="en-US" sz="2400" dirty="0" smtClean="0">
                <a:latin typeface="Times New Roman" pitchFamily="18" charset="0"/>
                <a:cs typeface="Times New Roman" pitchFamily="18" charset="0"/>
              </a:rPr>
              <a:t>frontline duties during the onset of war</a:t>
            </a:r>
          </a:p>
          <a:p>
            <a:pPr marL="285750" indent="-285750">
              <a:buFont typeface="Arial" panose="020B0604020202020204" pitchFamily="34" charset="0"/>
              <a:buChar char="•"/>
            </a:pPr>
            <a:r>
              <a:rPr lang="en-US" sz="2400" dirty="0" smtClean="0">
                <a:latin typeface="Times New Roman" pitchFamily="18" charset="0"/>
                <a:cs typeface="Times New Roman" pitchFamily="18" charset="0"/>
              </a:rPr>
              <a:t> The presence of nurses on the front lines served the soldier’s medical force and also provided emotional care to them.</a:t>
            </a:r>
          </a:p>
          <a:p>
            <a:pPr marL="285750" indent="-285750">
              <a:buFont typeface="Arial" panose="020B0604020202020204" pitchFamily="34" charset="0"/>
              <a:buChar char="•"/>
            </a:pPr>
            <a:r>
              <a:rPr lang="en-US" sz="2400" dirty="0" smtClean="0">
                <a:latin typeface="Times New Roman" pitchFamily="18" charset="0"/>
                <a:cs typeface="Times New Roman" pitchFamily="18" charset="0"/>
              </a:rPr>
              <a:t>Nurses conducted treatments to affected soldiers at field hospitals that were either close to or just behind the front lines (Sutherland, 2016).</a:t>
            </a:r>
          </a:p>
          <a:p>
            <a:pPr marL="285750" indent="-285750">
              <a:buFont typeface="Arial" panose="020B0604020202020204" pitchFamily="34" charset="0"/>
              <a:buChar char="•"/>
            </a:pPr>
            <a:r>
              <a:rPr lang="en-US" sz="2400" dirty="0" smtClean="0">
                <a:latin typeface="Times New Roman" pitchFamily="18" charset="0"/>
                <a:cs typeface="Times New Roman" pitchFamily="18" charset="0"/>
              </a:rPr>
              <a:t>To increase their efficiency, some of them served during troop transport including transport ships while others even drove the military ambulances.</a:t>
            </a:r>
            <a:endParaRPr lang="en-US" sz="2400" dirty="0">
              <a:latin typeface="Times New Roman" pitchFamily="18" charset="0"/>
              <a:cs typeface="Times New Roman" pitchFamily="18" charset="0"/>
            </a:endParaRPr>
          </a:p>
        </p:txBody>
      </p:sp>
      <p:sp>
        <p:nvSpPr>
          <p:cNvPr id="6" name="Slide Number Placeholder 5"/>
          <p:cNvSpPr>
            <a:spLocks noGrp="1"/>
          </p:cNvSpPr>
          <p:nvPr>
            <p:ph type="sldNum" sz="quarter" idx="12"/>
          </p:nvPr>
        </p:nvSpPr>
        <p:spPr/>
        <p:txBody>
          <a:bodyPr/>
          <a:lstStyle/>
          <a:p>
            <a:fld id="{0FFF451A-DC7C-43BA-8906-76D243545A51}" type="slidenum">
              <a:rPr lang="en-US" smtClean="0"/>
              <a:pPr/>
              <a:t>3</a:t>
            </a:fld>
            <a:endParaRPr lang="en-US"/>
          </a:p>
        </p:txBody>
      </p:sp>
    </p:spTree>
    <p:extLst>
      <p:ext uri="{BB962C8B-B14F-4D97-AF65-F5344CB8AC3E}">
        <p14:creationId xmlns:p14="http://schemas.microsoft.com/office/powerpoint/2010/main" xmlns="" val="11174208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222" y="561703"/>
            <a:ext cx="5999162" cy="568234"/>
          </a:xfrm>
        </p:spPr>
        <p:txBody>
          <a:bodyPr/>
          <a:lstStyle/>
          <a:p>
            <a:pPr algn="ctr"/>
            <a:r>
              <a:rPr lang="en-US" sz="2800" dirty="0" smtClean="0">
                <a:latin typeface="Times New Roman" pitchFamily="18" charset="0"/>
                <a:cs typeface="Times New Roman" pitchFamily="18" charset="0"/>
              </a:rPr>
              <a:t>Duties on the front lines cont’d…</a:t>
            </a:r>
            <a:endParaRPr lang="en-US" sz="2800" dirty="0">
              <a:latin typeface="Times New Roman" pitchFamily="18" charset="0"/>
              <a:cs typeface="Times New Roman" pitchFamily="18" charset="0"/>
            </a:endParaRP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6686550" y="2057400"/>
            <a:ext cx="5195888" cy="3726780"/>
          </a:xfrm>
        </p:spPr>
      </p:pic>
      <p:sp>
        <p:nvSpPr>
          <p:cNvPr id="4" name="Text Placeholder 3"/>
          <p:cNvSpPr>
            <a:spLocks noGrp="1"/>
          </p:cNvSpPr>
          <p:nvPr>
            <p:ph type="body" sz="half" idx="2"/>
          </p:nvPr>
        </p:nvSpPr>
        <p:spPr>
          <a:xfrm>
            <a:off x="378823" y="1423851"/>
            <a:ext cx="6307727" cy="4872446"/>
          </a:xfrm>
        </p:spPr>
        <p:txBody>
          <a:bodyPr>
            <a:noAutofit/>
          </a:bodyPr>
          <a:lstStyle/>
          <a:p>
            <a:pPr marL="285750" indent="-285750">
              <a:buFont typeface="Arial" panose="020B0604020202020204" pitchFamily="34" charset="0"/>
              <a:buChar char="•"/>
            </a:pPr>
            <a:r>
              <a:rPr lang="en-US" sz="2400" dirty="0" smtClean="0">
                <a:latin typeface="Times New Roman" pitchFamily="18" charset="0"/>
                <a:cs typeface="Times New Roman" pitchFamily="18" charset="0"/>
              </a:rPr>
              <a:t>The nurses served by treating several types of wounds, mustard gas burns, and infections.</a:t>
            </a:r>
          </a:p>
          <a:p>
            <a:pPr marL="285750" indent="-285750">
              <a:buFont typeface="Arial" panose="020B0604020202020204" pitchFamily="34" charset="0"/>
              <a:buChar char="•"/>
            </a:pPr>
            <a:r>
              <a:rPr lang="en-US" sz="2400" dirty="0" smtClean="0">
                <a:latin typeface="Times New Roman" pitchFamily="18" charset="0"/>
                <a:cs typeface="Times New Roman" pitchFamily="18" charset="0"/>
              </a:rPr>
              <a:t>Other nurses were trained to serve in the field of social work which included psychiatric training that helped current soldiers and those returning home to deal with the war experiences (Sutherland, 2016).</a:t>
            </a:r>
          </a:p>
          <a:p>
            <a:pPr marL="285750" indent="-285750">
              <a:buFont typeface="Arial" panose="020B0604020202020204" pitchFamily="34" charset="0"/>
              <a:buChar char="•"/>
            </a:pPr>
            <a:r>
              <a:rPr lang="en-US" sz="2400" dirty="0" smtClean="0">
                <a:latin typeface="Times New Roman" pitchFamily="18" charset="0"/>
                <a:cs typeface="Times New Roman" pitchFamily="18" charset="0"/>
              </a:rPr>
              <a:t>The positions occupied by the nurses included nursing aides, dieticians, and physicians.</a:t>
            </a:r>
          </a:p>
          <a:p>
            <a:pPr marL="285750" indent="-285750">
              <a:buFont typeface="Arial" panose="020B0604020202020204" pitchFamily="34" charset="0"/>
              <a:buChar char="•"/>
            </a:pPr>
            <a:r>
              <a:rPr lang="en-US" sz="2400" dirty="0" smtClean="0">
                <a:latin typeface="Times New Roman" pitchFamily="18" charset="0"/>
                <a:cs typeface="Times New Roman" pitchFamily="18" charset="0"/>
              </a:rPr>
              <a:t>  Other nurses occupied regular positions in hospitals while others served in natural disaster and emergency fields. </a:t>
            </a:r>
            <a:endParaRPr lang="en-US" sz="2400" dirty="0">
              <a:latin typeface="Times New Roman" pitchFamily="18" charset="0"/>
              <a:cs typeface="Times New Roman" pitchFamily="18" charset="0"/>
            </a:endParaRPr>
          </a:p>
        </p:txBody>
      </p:sp>
      <p:sp>
        <p:nvSpPr>
          <p:cNvPr id="6" name="Slide Number Placeholder 5"/>
          <p:cNvSpPr>
            <a:spLocks noGrp="1"/>
          </p:cNvSpPr>
          <p:nvPr>
            <p:ph type="sldNum" sz="quarter" idx="12"/>
          </p:nvPr>
        </p:nvSpPr>
        <p:spPr/>
        <p:txBody>
          <a:bodyPr/>
          <a:lstStyle/>
          <a:p>
            <a:fld id="{0FFF451A-DC7C-43BA-8906-76D243545A51}" type="slidenum">
              <a:rPr lang="en-US" smtClean="0"/>
              <a:pPr/>
              <a:t>4</a:t>
            </a:fld>
            <a:endParaRPr lang="en-US"/>
          </a:p>
        </p:txBody>
      </p:sp>
    </p:spTree>
    <p:extLst>
      <p:ext uri="{BB962C8B-B14F-4D97-AF65-F5344CB8AC3E}">
        <p14:creationId xmlns:p14="http://schemas.microsoft.com/office/powerpoint/2010/main" xmlns="" val="17218497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8165" y="483326"/>
            <a:ext cx="6227762" cy="463731"/>
          </a:xfrm>
        </p:spPr>
        <p:txBody>
          <a:bodyPr/>
          <a:lstStyle/>
          <a:p>
            <a:pPr algn="ctr"/>
            <a:r>
              <a:rPr lang="en-US" sz="2800" dirty="0" smtClean="0">
                <a:latin typeface="Times New Roman" pitchFamily="18" charset="0"/>
                <a:cs typeface="Times New Roman" pitchFamily="18" charset="0"/>
              </a:rPr>
              <a:t>Changes in Care</a:t>
            </a:r>
            <a:endParaRPr lang="en-US" sz="2800" dirty="0">
              <a:latin typeface="Times New Roman" pitchFamily="18" charset="0"/>
              <a:cs typeface="Times New Roman" pitchFamily="18" charset="0"/>
            </a:endParaRP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7067550" y="1990725"/>
            <a:ext cx="4591050" cy="3333750"/>
          </a:xfrm>
        </p:spPr>
      </p:pic>
      <p:sp>
        <p:nvSpPr>
          <p:cNvPr id="4" name="Text Placeholder 3"/>
          <p:cNvSpPr>
            <a:spLocks noGrp="1"/>
          </p:cNvSpPr>
          <p:nvPr>
            <p:ph type="body" sz="half" idx="2"/>
          </p:nvPr>
        </p:nvSpPr>
        <p:spPr>
          <a:xfrm>
            <a:off x="352698" y="947057"/>
            <a:ext cx="6753496" cy="5466806"/>
          </a:xfrm>
        </p:spPr>
        <p:txBody>
          <a:bodyPr>
            <a:noAutofit/>
          </a:bodyPr>
          <a:lstStyle/>
          <a:p>
            <a:pPr marL="285750" indent="-285750">
              <a:buFont typeface="Arial" panose="020B0604020202020204" pitchFamily="34" charset="0"/>
              <a:buChar char="•"/>
            </a:pPr>
            <a:r>
              <a:rPr lang="en-US" sz="2400" dirty="0" smtClean="0">
                <a:latin typeface="Times New Roman" pitchFamily="18" charset="0"/>
                <a:cs typeface="Times New Roman" pitchFamily="18" charset="0"/>
              </a:rPr>
              <a:t>Nurses were also responsible for implementing changes in healthcare by taking part in more advanced practices to carter for the needs of the soldiers.</a:t>
            </a:r>
          </a:p>
          <a:p>
            <a:pPr marL="285750" indent="-285750">
              <a:buFont typeface="Arial" panose="020B0604020202020204" pitchFamily="34" charset="0"/>
              <a:buChar char="•"/>
            </a:pPr>
            <a:r>
              <a:rPr lang="en-US" sz="2400" dirty="0" smtClean="0">
                <a:latin typeface="Times New Roman" pitchFamily="18" charset="0"/>
                <a:cs typeface="Times New Roman" pitchFamily="18" charset="0"/>
              </a:rPr>
              <a:t>Cleanliness and its relation to reduced infections was implemented and it served a great deal in saving lives since infections were rampant among soldiers in the field compared to those in hospitals (O'Sullivan, 2015).</a:t>
            </a:r>
          </a:p>
          <a:p>
            <a:pPr marL="285750" indent="-285750">
              <a:buFont typeface="Arial" panose="020B0604020202020204" pitchFamily="34" charset="0"/>
              <a:buChar char="•"/>
            </a:pPr>
            <a:r>
              <a:rPr lang="en-US" sz="2400" dirty="0" smtClean="0">
                <a:latin typeface="Times New Roman" pitchFamily="18" charset="0"/>
                <a:cs typeface="Times New Roman" pitchFamily="18" charset="0"/>
              </a:rPr>
              <a:t> The nurses also had to adapt to trench warfare approach and the infections that came with it as they had to regularly treat soldiers with “trench fever” and conditions like “trench foot” that resulted in the swelling of the feet due to coldness. </a:t>
            </a:r>
            <a:endParaRPr lang="en-US" sz="2400" dirty="0">
              <a:latin typeface="Times New Roman" pitchFamily="18" charset="0"/>
              <a:cs typeface="Times New Roman" pitchFamily="18" charset="0"/>
            </a:endParaRPr>
          </a:p>
        </p:txBody>
      </p:sp>
      <p:sp>
        <p:nvSpPr>
          <p:cNvPr id="6" name="Slide Number Placeholder 5"/>
          <p:cNvSpPr>
            <a:spLocks noGrp="1"/>
          </p:cNvSpPr>
          <p:nvPr>
            <p:ph type="sldNum" sz="quarter" idx="12"/>
          </p:nvPr>
        </p:nvSpPr>
        <p:spPr/>
        <p:txBody>
          <a:bodyPr/>
          <a:lstStyle/>
          <a:p>
            <a:fld id="{0FFF451A-DC7C-43BA-8906-76D243545A51}" type="slidenum">
              <a:rPr lang="en-US" smtClean="0"/>
              <a:pPr/>
              <a:t>5</a:t>
            </a:fld>
            <a:endParaRPr lang="en-US"/>
          </a:p>
        </p:txBody>
      </p:sp>
    </p:spTree>
    <p:extLst>
      <p:ext uri="{BB962C8B-B14F-4D97-AF65-F5344CB8AC3E}">
        <p14:creationId xmlns:p14="http://schemas.microsoft.com/office/powerpoint/2010/main" xmlns="" val="31668056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537" y="822959"/>
            <a:ext cx="6494462" cy="581297"/>
          </a:xfrm>
        </p:spPr>
        <p:txBody>
          <a:bodyPr/>
          <a:lstStyle/>
          <a:p>
            <a:pPr algn="ctr"/>
            <a:r>
              <a:rPr lang="en-US" sz="2800" dirty="0" smtClean="0">
                <a:latin typeface="Times New Roman" pitchFamily="18" charset="0"/>
                <a:cs typeface="Times New Roman" pitchFamily="18" charset="0"/>
              </a:rPr>
              <a:t>Changes in Care Cont’d…</a:t>
            </a:r>
            <a:endParaRPr lang="en-US" sz="2800" dirty="0">
              <a:latin typeface="Times New Roman" pitchFamily="18" charset="0"/>
              <a:cs typeface="Times New Roman" pitchFamily="18" charset="0"/>
            </a:endParaRP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7067549" y="1949052"/>
            <a:ext cx="4322763" cy="3919936"/>
          </a:xfrm>
        </p:spPr>
      </p:pic>
      <p:sp>
        <p:nvSpPr>
          <p:cNvPr id="4" name="Text Placeholder 3"/>
          <p:cNvSpPr>
            <a:spLocks noGrp="1"/>
          </p:cNvSpPr>
          <p:nvPr>
            <p:ph type="body" sz="half" idx="2"/>
          </p:nvPr>
        </p:nvSpPr>
        <p:spPr>
          <a:xfrm>
            <a:off x="352698" y="1874520"/>
            <a:ext cx="6490062" cy="3811588"/>
          </a:xfrm>
        </p:spPr>
        <p:txBody>
          <a:bodyPr>
            <a:normAutofit fontScale="92500"/>
          </a:bodyPr>
          <a:lstStyle/>
          <a:p>
            <a:pPr marL="285750" indent="-285750">
              <a:buFont typeface="Arial" panose="020B0604020202020204" pitchFamily="34" charset="0"/>
              <a:buChar char="•"/>
            </a:pPr>
            <a:r>
              <a:rPr lang="en-US" sz="2400" dirty="0" smtClean="0">
                <a:latin typeface="Times New Roman" pitchFamily="18" charset="0"/>
                <a:cs typeface="Times New Roman" pitchFamily="18" charset="0"/>
              </a:rPr>
              <a:t>The nurses during this war period had to employ the use of blood transfusions which was a relatively new resource then, to save the lives of most soldiers who lost a lot of blood from injuries (O'Sullivan, 2015).</a:t>
            </a:r>
          </a:p>
          <a:p>
            <a:pPr marL="285750" indent="-285750">
              <a:buFont typeface="Arial" panose="020B0604020202020204" pitchFamily="34" charset="0"/>
              <a:buChar char="•"/>
            </a:pPr>
            <a:r>
              <a:rPr lang="en-US" sz="2400" dirty="0" smtClean="0">
                <a:latin typeface="Times New Roman" pitchFamily="18" charset="0"/>
                <a:cs typeface="Times New Roman" pitchFamily="18" charset="0"/>
              </a:rPr>
              <a:t>Nurses also had to use the triage facet to determine the urgency of medication needs among the soldiers and the effective way of responding to them. This also saved a lot of lives.</a:t>
            </a:r>
          </a:p>
          <a:p>
            <a:r>
              <a:rPr lang="en-US" sz="2400" dirty="0" smtClean="0">
                <a:latin typeface="Times New Roman" pitchFamily="18" charset="0"/>
                <a:cs typeface="Times New Roman" pitchFamily="18" charset="0"/>
              </a:rPr>
              <a:t> </a:t>
            </a:r>
          </a:p>
          <a:p>
            <a:pPr marL="285750" indent="-285750">
              <a:buFont typeface="Arial" panose="020B0604020202020204" pitchFamily="34" charset="0"/>
              <a:buChar char="•"/>
            </a:pPr>
            <a:endParaRPr lang="en-US" dirty="0"/>
          </a:p>
        </p:txBody>
      </p:sp>
      <p:sp>
        <p:nvSpPr>
          <p:cNvPr id="7" name="Slide Number Placeholder 6"/>
          <p:cNvSpPr>
            <a:spLocks noGrp="1"/>
          </p:cNvSpPr>
          <p:nvPr>
            <p:ph type="sldNum" sz="quarter" idx="12"/>
          </p:nvPr>
        </p:nvSpPr>
        <p:spPr/>
        <p:txBody>
          <a:bodyPr/>
          <a:lstStyle/>
          <a:p>
            <a:fld id="{0FFF451A-DC7C-43BA-8906-76D243545A51}" type="slidenum">
              <a:rPr lang="en-US" smtClean="0"/>
              <a:pPr/>
              <a:t>6</a:t>
            </a:fld>
            <a:endParaRPr lang="en-US"/>
          </a:p>
        </p:txBody>
      </p:sp>
    </p:spTree>
    <p:extLst>
      <p:ext uri="{BB962C8B-B14F-4D97-AF65-F5344CB8AC3E}">
        <p14:creationId xmlns:p14="http://schemas.microsoft.com/office/powerpoint/2010/main" xmlns="" val="17835661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8976" y="600891"/>
            <a:ext cx="6342062" cy="594360"/>
          </a:xfrm>
        </p:spPr>
        <p:txBody>
          <a:bodyPr/>
          <a:lstStyle/>
          <a:p>
            <a:pPr algn="ctr"/>
            <a:r>
              <a:rPr lang="en-US" sz="2800" dirty="0" smtClean="0">
                <a:latin typeface="Times New Roman" pitchFamily="18" charset="0"/>
                <a:cs typeface="Times New Roman" pitchFamily="18" charset="0"/>
              </a:rPr>
              <a:t>Red Cross Military Services</a:t>
            </a:r>
            <a:endParaRPr lang="en-US" sz="2800" dirty="0">
              <a:latin typeface="Times New Roman" pitchFamily="18" charset="0"/>
              <a:cs typeface="Times New Roman" pitchFamily="18" charset="0"/>
            </a:endParaRP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7181850" y="2057400"/>
            <a:ext cx="3200400" cy="2209800"/>
          </a:xfrm>
        </p:spPr>
      </p:pic>
      <p:sp>
        <p:nvSpPr>
          <p:cNvPr id="4" name="Text Placeholder 3"/>
          <p:cNvSpPr>
            <a:spLocks noGrp="1"/>
          </p:cNvSpPr>
          <p:nvPr>
            <p:ph type="body" sz="half" idx="2"/>
          </p:nvPr>
        </p:nvSpPr>
        <p:spPr>
          <a:xfrm>
            <a:off x="418012" y="1652451"/>
            <a:ext cx="6711587" cy="3811588"/>
          </a:xfrm>
        </p:spPr>
        <p:txBody>
          <a:bodyPr>
            <a:normAutofit lnSpcReduction="10000"/>
          </a:bodyPr>
          <a:lstStyle/>
          <a:p>
            <a:pPr marL="285750" indent="-285750">
              <a:buFont typeface="Arial" panose="020B0604020202020204" pitchFamily="34" charset="0"/>
              <a:buChar char="•"/>
            </a:pPr>
            <a:r>
              <a:rPr lang="en-US" sz="2400" dirty="0" smtClean="0">
                <a:latin typeface="Times New Roman" pitchFamily="18" charset="0"/>
                <a:cs typeface="Times New Roman" pitchFamily="18" charset="0"/>
              </a:rPr>
              <a:t>Most nurses were also recruited in Red Cross military services where they were assigned different tasks in different regions.</a:t>
            </a:r>
          </a:p>
          <a:p>
            <a:pPr marL="285750" indent="-285750">
              <a:buFont typeface="Arial" panose="020B0604020202020204" pitchFamily="34" charset="0"/>
              <a:buChar char="•"/>
            </a:pPr>
            <a:r>
              <a:rPr lang="en-US" sz="2400" dirty="0" smtClean="0">
                <a:latin typeface="Times New Roman" pitchFamily="18" charset="0"/>
                <a:cs typeface="Times New Roman" pitchFamily="18" charset="0"/>
              </a:rPr>
              <a:t>In the U.S., more than 23,000 nurses were enrolled by the Red Cross country’s Red Cross organization during WWI (Cotter, C018).</a:t>
            </a:r>
          </a:p>
          <a:p>
            <a:pPr marL="285750" indent="-285750">
              <a:buFont typeface="Arial" panose="020B0604020202020204" pitchFamily="34" charset="0"/>
              <a:buChar char="•"/>
            </a:pPr>
            <a:r>
              <a:rPr lang="en-US" sz="2400" dirty="0" smtClean="0">
                <a:latin typeface="Times New Roman" pitchFamily="18" charset="0"/>
                <a:cs typeface="Times New Roman" pitchFamily="18" charset="0"/>
              </a:rPr>
              <a:t>More than 19,000 nurses of those recruited were given active duties with the country’s Navy, Army, and Public Health Services.</a:t>
            </a:r>
          </a:p>
          <a:p>
            <a:r>
              <a:rPr lang="en-US" sz="2400" dirty="0" smtClean="0">
                <a:latin typeface="Times New Roman" pitchFamily="18" charset="0"/>
                <a:cs typeface="Times New Roman" pitchFamily="18" charset="0"/>
              </a:rPr>
              <a:t>  </a:t>
            </a:r>
            <a:endParaRPr lang="en-US" sz="2400" dirty="0">
              <a:latin typeface="Times New Roman" pitchFamily="18" charset="0"/>
              <a:cs typeface="Times New Roman" pitchFamily="18" charset="0"/>
            </a:endParaRPr>
          </a:p>
        </p:txBody>
      </p:sp>
      <p:sp>
        <p:nvSpPr>
          <p:cNvPr id="6" name="Slide Number Placeholder 5"/>
          <p:cNvSpPr>
            <a:spLocks noGrp="1"/>
          </p:cNvSpPr>
          <p:nvPr>
            <p:ph type="sldNum" sz="quarter" idx="12"/>
          </p:nvPr>
        </p:nvSpPr>
        <p:spPr/>
        <p:txBody>
          <a:bodyPr/>
          <a:lstStyle/>
          <a:p>
            <a:fld id="{0FFF451A-DC7C-43BA-8906-76D243545A51}" type="slidenum">
              <a:rPr lang="en-US" smtClean="0"/>
              <a:pPr/>
              <a:t>7</a:t>
            </a:fld>
            <a:endParaRPr lang="en-US"/>
          </a:p>
        </p:txBody>
      </p:sp>
    </p:spTree>
    <p:extLst>
      <p:ext uri="{BB962C8B-B14F-4D97-AF65-F5344CB8AC3E}">
        <p14:creationId xmlns:p14="http://schemas.microsoft.com/office/powerpoint/2010/main" xmlns="" val="5260619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731518"/>
            <a:ext cx="6380162" cy="633549"/>
          </a:xfrm>
        </p:spPr>
        <p:txBody>
          <a:bodyPr/>
          <a:lstStyle/>
          <a:p>
            <a:pPr algn="ctr"/>
            <a:r>
              <a:rPr lang="en-US" sz="2800" dirty="0" smtClean="0">
                <a:latin typeface="Times New Roman" pitchFamily="18" charset="0"/>
                <a:cs typeface="Times New Roman" pitchFamily="18" charset="0"/>
              </a:rPr>
              <a:t>Red Cross Military Services Cont’d</a:t>
            </a:r>
            <a:r>
              <a:rPr lang="en-US" sz="2800" dirty="0" smtClean="0"/>
              <a:t>…</a:t>
            </a:r>
            <a:endParaRPr lang="en-US" sz="28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7219950" y="2057400"/>
            <a:ext cx="4171950" cy="3124199"/>
          </a:xfrm>
        </p:spPr>
      </p:pic>
      <p:sp>
        <p:nvSpPr>
          <p:cNvPr id="4" name="Text Placeholder 3"/>
          <p:cNvSpPr>
            <a:spLocks noGrp="1"/>
          </p:cNvSpPr>
          <p:nvPr>
            <p:ph type="body" sz="half" idx="2"/>
          </p:nvPr>
        </p:nvSpPr>
        <p:spPr>
          <a:xfrm>
            <a:off x="470263" y="2057400"/>
            <a:ext cx="6749687" cy="3811588"/>
          </a:xfrm>
        </p:spPr>
        <p:txBody>
          <a:bodyPr>
            <a:normAutofit/>
          </a:bodyPr>
          <a:lstStyle/>
          <a:p>
            <a:pPr marL="285750" indent="-285750">
              <a:buFont typeface="Arial" panose="020B0604020202020204" pitchFamily="34" charset="0"/>
              <a:buChar char="•"/>
            </a:pPr>
            <a:r>
              <a:rPr lang="en-US" sz="2400" dirty="0" smtClean="0">
                <a:latin typeface="Times New Roman" pitchFamily="18" charset="0"/>
                <a:cs typeface="Times New Roman" pitchFamily="18" charset="0"/>
              </a:rPr>
              <a:t>The nurses served in the convalescent homes and hospitals that the Red Cross had established (Cotter, 2018).</a:t>
            </a:r>
          </a:p>
          <a:p>
            <a:pPr marL="285750" indent="-285750">
              <a:buFont typeface="Arial" panose="020B0604020202020204" pitchFamily="34" charset="0"/>
              <a:buChar char="•"/>
            </a:pPr>
            <a:r>
              <a:rPr lang="en-US" sz="2400" dirty="0" smtClean="0">
                <a:latin typeface="Times New Roman" pitchFamily="18" charset="0"/>
                <a:cs typeface="Times New Roman" pitchFamily="18" charset="0"/>
              </a:rPr>
              <a:t>They directly dealt with administration of medicine and could run the daily functions of the hospitals.</a:t>
            </a:r>
          </a:p>
          <a:p>
            <a:pPr marL="285750" indent="-285750">
              <a:buFont typeface="Arial" panose="020B0604020202020204" pitchFamily="34" charset="0"/>
              <a:buChar char="•"/>
            </a:pPr>
            <a:r>
              <a:rPr lang="en-US" sz="2400" dirty="0" smtClean="0">
                <a:latin typeface="Times New Roman" pitchFamily="18" charset="0"/>
                <a:cs typeface="Times New Roman" pitchFamily="18" charset="0"/>
              </a:rPr>
              <a:t>To relieve the soldiers from the war experience, the nurses also held dances and showed movies to the soldiers. </a:t>
            </a:r>
            <a:endParaRPr lang="en-US" sz="2400" dirty="0">
              <a:latin typeface="Times New Roman" pitchFamily="18" charset="0"/>
              <a:cs typeface="Times New Roman" pitchFamily="18" charset="0"/>
            </a:endParaRPr>
          </a:p>
        </p:txBody>
      </p:sp>
      <p:sp>
        <p:nvSpPr>
          <p:cNvPr id="6" name="Slide Number Placeholder 5"/>
          <p:cNvSpPr>
            <a:spLocks noGrp="1"/>
          </p:cNvSpPr>
          <p:nvPr>
            <p:ph type="sldNum" sz="quarter" idx="12"/>
          </p:nvPr>
        </p:nvSpPr>
        <p:spPr/>
        <p:txBody>
          <a:bodyPr/>
          <a:lstStyle/>
          <a:p>
            <a:fld id="{0FFF451A-DC7C-43BA-8906-76D243545A51}" type="slidenum">
              <a:rPr lang="en-US" smtClean="0"/>
              <a:pPr/>
              <a:t>8</a:t>
            </a:fld>
            <a:endParaRPr lang="en-US"/>
          </a:p>
        </p:txBody>
      </p:sp>
    </p:spTree>
    <p:extLst>
      <p:ext uri="{BB962C8B-B14F-4D97-AF65-F5344CB8AC3E}">
        <p14:creationId xmlns:p14="http://schemas.microsoft.com/office/powerpoint/2010/main" xmlns="" val="13091737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2040" y="475587"/>
            <a:ext cx="6208712" cy="805725"/>
          </a:xfrm>
        </p:spPr>
        <p:txBody>
          <a:bodyPr/>
          <a:lstStyle/>
          <a:p>
            <a:pPr algn="ctr"/>
            <a:r>
              <a:rPr lang="en-US" sz="2800" dirty="0" smtClean="0">
                <a:latin typeface="Times New Roman" pitchFamily="18" charset="0"/>
                <a:cs typeface="Times New Roman" pitchFamily="18" charset="0"/>
              </a:rPr>
              <a:t>American Nurses in France</a:t>
            </a:r>
            <a:endParaRPr lang="en-US" sz="2800" dirty="0">
              <a:latin typeface="Times New Roman" pitchFamily="18" charset="0"/>
              <a:cs typeface="Times New Roman" pitchFamily="18" charset="0"/>
            </a:endParaRPr>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7087689" y="1730829"/>
            <a:ext cx="4863353" cy="4329953"/>
          </a:xfrm>
        </p:spPr>
      </p:pic>
      <p:sp>
        <p:nvSpPr>
          <p:cNvPr id="4" name="Text Placeholder 3"/>
          <p:cNvSpPr>
            <a:spLocks noGrp="1"/>
          </p:cNvSpPr>
          <p:nvPr>
            <p:ph type="body" sz="half" idx="2"/>
          </p:nvPr>
        </p:nvSpPr>
        <p:spPr>
          <a:xfrm>
            <a:off x="352697" y="1600199"/>
            <a:ext cx="6491152" cy="4669971"/>
          </a:xfrm>
        </p:spPr>
        <p:txBody>
          <a:bodyPr>
            <a:noAutofit/>
          </a:bodyPr>
          <a:lstStyle/>
          <a:p>
            <a:pPr marL="285750" indent="-285750">
              <a:buFont typeface="Arial" panose="020B0604020202020204" pitchFamily="34" charset="0"/>
              <a:buChar char="•"/>
            </a:pPr>
            <a:r>
              <a:rPr lang="en-US" sz="2000" dirty="0" smtClean="0">
                <a:latin typeface="Times New Roman" pitchFamily="18" charset="0"/>
                <a:cs typeface="Times New Roman" pitchFamily="18" charset="0"/>
              </a:rPr>
              <a:t>The U.S. Army Nurse Corps provided many services to casualties from different nations during WWI.</a:t>
            </a:r>
          </a:p>
          <a:p>
            <a:pPr marL="285750" indent="-285750">
              <a:buFont typeface="Arial" panose="020B0604020202020204" pitchFamily="34" charset="0"/>
              <a:buChar char="•"/>
            </a:pPr>
            <a:r>
              <a:rPr lang="en-US" sz="2000" dirty="0" smtClean="0">
                <a:latin typeface="Times New Roman" pitchFamily="18" charset="0"/>
                <a:cs typeface="Times New Roman" pitchFamily="18" charset="0"/>
              </a:rPr>
              <a:t>In France, American nurses served within the six British Expeditionary Forces hospitals and an additional nine base hospitals (Army Nurse Corps Association, 2014).</a:t>
            </a:r>
          </a:p>
          <a:p>
            <a:pPr marL="285750" indent="-285750">
              <a:buFont typeface="Arial" panose="020B0604020202020204" pitchFamily="34" charset="0"/>
              <a:buChar char="•"/>
            </a:pPr>
            <a:r>
              <a:rPr lang="en-US" sz="2000" dirty="0" smtClean="0">
                <a:latin typeface="Times New Roman" pitchFamily="18" charset="0"/>
                <a:cs typeface="Times New Roman" pitchFamily="18" charset="0"/>
              </a:rPr>
              <a:t>In the process the nurses had to acclimate to both the British Army was and the American Army way of providing medical care.</a:t>
            </a:r>
          </a:p>
          <a:p>
            <a:pPr marL="285750" indent="-285750">
              <a:buFont typeface="Arial" panose="020B0604020202020204" pitchFamily="34" charset="0"/>
              <a:buChar char="•"/>
            </a:pPr>
            <a:r>
              <a:rPr lang="en-US" sz="2000" dirty="0" smtClean="0">
                <a:latin typeface="Times New Roman" pitchFamily="18" charset="0"/>
                <a:cs typeface="Times New Roman" pitchFamily="18" charset="0"/>
              </a:rPr>
              <a:t>The nurses worked for 14-18 hours shifts and were ac countable for very many soldiers as the as the ratio was 70 nurses for every 5000 patients.</a:t>
            </a:r>
          </a:p>
          <a:p>
            <a:pPr marL="285750" indent="-285750">
              <a:buFont typeface="Arial" panose="020B0604020202020204" pitchFamily="34" charset="0"/>
              <a:buChar char="•"/>
            </a:pPr>
            <a:r>
              <a:rPr lang="en-US" sz="2000" dirty="0" smtClean="0">
                <a:latin typeface="Times New Roman" pitchFamily="18" charset="0"/>
                <a:cs typeface="Times New Roman" pitchFamily="18" charset="0"/>
              </a:rPr>
              <a:t>The figure on the right shows hospital no.2 at Auteuil, </a:t>
            </a:r>
            <a:r>
              <a:rPr lang="en-US" sz="2000" dirty="0">
                <a:latin typeface="Times New Roman" pitchFamily="18" charset="0"/>
                <a:cs typeface="Times New Roman" pitchFamily="18" charset="0"/>
              </a:rPr>
              <a:t>Paris. </a:t>
            </a:r>
            <a:r>
              <a:rPr lang="en-US" sz="2000" dirty="0" smtClean="0">
                <a:latin typeface="Times New Roman" pitchFamily="18" charset="0"/>
                <a:cs typeface="Times New Roman" pitchFamily="18" charset="0"/>
              </a:rPr>
              <a:t>(Army </a:t>
            </a:r>
            <a:r>
              <a:rPr lang="en-US" sz="2000" dirty="0">
                <a:latin typeface="Times New Roman" pitchFamily="18" charset="0"/>
                <a:cs typeface="Times New Roman" pitchFamily="18" charset="0"/>
              </a:rPr>
              <a:t>Nurse Corps Association, </a:t>
            </a:r>
            <a:r>
              <a:rPr lang="en-US" sz="2000" dirty="0" smtClean="0">
                <a:latin typeface="Times New Roman" pitchFamily="18" charset="0"/>
                <a:cs typeface="Times New Roman" pitchFamily="18" charset="0"/>
              </a:rPr>
              <a:t>2014)</a:t>
            </a:r>
            <a:endParaRPr lang="en-US" sz="2000" dirty="0">
              <a:latin typeface="Times New Roman" pitchFamily="18" charset="0"/>
              <a:cs typeface="Times New Roman" pitchFamily="18" charset="0"/>
            </a:endParaRPr>
          </a:p>
        </p:txBody>
      </p:sp>
      <p:sp>
        <p:nvSpPr>
          <p:cNvPr id="6" name="Slide Number Placeholder 5"/>
          <p:cNvSpPr>
            <a:spLocks noGrp="1"/>
          </p:cNvSpPr>
          <p:nvPr>
            <p:ph type="sldNum" sz="quarter" idx="12"/>
          </p:nvPr>
        </p:nvSpPr>
        <p:spPr/>
        <p:txBody>
          <a:bodyPr/>
          <a:lstStyle/>
          <a:p>
            <a:fld id="{0FFF451A-DC7C-43BA-8906-76D243545A51}" type="slidenum">
              <a:rPr lang="en-US" smtClean="0"/>
              <a:pPr/>
              <a:t>9</a:t>
            </a:fld>
            <a:endParaRPr lang="en-US"/>
          </a:p>
        </p:txBody>
      </p:sp>
    </p:spTree>
    <p:extLst>
      <p:ext uri="{BB962C8B-B14F-4D97-AF65-F5344CB8AC3E}">
        <p14:creationId xmlns:p14="http://schemas.microsoft.com/office/powerpoint/2010/main" xmlns="" val="15508639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5103" y="796833"/>
            <a:ext cx="6151562" cy="398417"/>
          </a:xfrm>
        </p:spPr>
        <p:txBody>
          <a:bodyPr/>
          <a:lstStyle/>
          <a:p>
            <a:pPr algn="ctr"/>
            <a:r>
              <a:rPr lang="en-US" dirty="0" smtClean="0">
                <a:latin typeface="Times New Roman" pitchFamily="18" charset="0"/>
                <a:cs typeface="Times New Roman" pitchFamily="18" charset="0"/>
              </a:rPr>
              <a:t>American Nurses in France Cont’d…</a:t>
            </a:r>
            <a:endParaRPr lang="en-US" dirty="0">
              <a:latin typeface="Times New Roman" pitchFamily="18" charset="0"/>
              <a:cs typeface="Times New Roman" pitchFamily="18" charset="0"/>
            </a:endParaRPr>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7391400" y="2057400"/>
            <a:ext cx="4457700" cy="3321424"/>
          </a:xfrm>
        </p:spPr>
      </p:pic>
      <p:sp>
        <p:nvSpPr>
          <p:cNvPr id="4" name="Text Placeholder 3"/>
          <p:cNvSpPr>
            <a:spLocks noGrp="1"/>
          </p:cNvSpPr>
          <p:nvPr>
            <p:ph type="body" sz="half" idx="2"/>
          </p:nvPr>
        </p:nvSpPr>
        <p:spPr>
          <a:xfrm>
            <a:off x="496389" y="1626325"/>
            <a:ext cx="6455773" cy="5009606"/>
          </a:xfrm>
        </p:spPr>
        <p:txBody>
          <a:bodyPr>
            <a:noAutofit/>
          </a:bodyPr>
          <a:lstStyle/>
          <a:p>
            <a:pPr marL="285750" indent="-285750">
              <a:buFont typeface="Arial" panose="020B0604020202020204" pitchFamily="34" charset="0"/>
              <a:buChar char="•"/>
            </a:pPr>
            <a:r>
              <a:rPr lang="en-US" sz="2400" dirty="0" smtClean="0">
                <a:latin typeface="Times New Roman" pitchFamily="18" charset="0"/>
                <a:cs typeface="Times New Roman" pitchFamily="18" charset="0"/>
              </a:rPr>
              <a:t>The American nurses in France employed their relevant experiences and skills that were necessary in the administering orthopedic work, anesthesia, and psychiatric nursing.</a:t>
            </a:r>
          </a:p>
          <a:p>
            <a:pPr marL="285750" indent="-285750">
              <a:buFont typeface="Arial" panose="020B0604020202020204" pitchFamily="34" charset="0"/>
              <a:buChar char="•"/>
            </a:pPr>
            <a:r>
              <a:rPr lang="en-US" sz="2400" dirty="0" smtClean="0">
                <a:latin typeface="Times New Roman" pitchFamily="18" charset="0"/>
                <a:cs typeface="Times New Roman" pitchFamily="18" charset="0"/>
              </a:rPr>
              <a:t>The nursing teams specialized in gas, shock, and orthopedic techniques and cold </a:t>
            </a:r>
            <a:r>
              <a:rPr lang="en-US" sz="2400" dirty="0" smtClean="0">
                <a:latin typeface="Times New Roman" pitchFamily="18" charset="0"/>
                <a:cs typeface="Times New Roman" pitchFamily="18" charset="0"/>
              </a:rPr>
              <a:t>moved </a:t>
            </a:r>
            <a:r>
              <a:rPr lang="en-US" sz="2400" dirty="0" smtClean="0">
                <a:latin typeface="Times New Roman" pitchFamily="18" charset="0"/>
                <a:cs typeface="Times New Roman" pitchFamily="18" charset="0"/>
              </a:rPr>
              <a:t>to the war’s front lines either in groups of five or six nurses (Army Nurse Corps Association, 2014).</a:t>
            </a:r>
          </a:p>
          <a:p>
            <a:pPr marL="285750" indent="-285750">
              <a:buFont typeface="Arial" panose="020B0604020202020204" pitchFamily="34" charset="0"/>
              <a:buChar char="•"/>
            </a:pPr>
            <a:r>
              <a:rPr lang="en-US" sz="2400" dirty="0" smtClean="0">
                <a:latin typeface="Times New Roman" pitchFamily="18" charset="0"/>
                <a:cs typeface="Times New Roman" pitchFamily="18" charset="0"/>
              </a:rPr>
              <a:t>Nursing shock teams could administer fluids and blood to critical patients while surgical teams performed chest and neurosurgical operations.   </a:t>
            </a:r>
            <a:endParaRPr lang="en-US" sz="2400" dirty="0">
              <a:latin typeface="Times New Roman" pitchFamily="18" charset="0"/>
              <a:cs typeface="Times New Roman" pitchFamily="18" charset="0"/>
            </a:endParaRPr>
          </a:p>
        </p:txBody>
      </p:sp>
      <p:sp>
        <p:nvSpPr>
          <p:cNvPr id="6" name="Slide Number Placeholder 5"/>
          <p:cNvSpPr>
            <a:spLocks noGrp="1"/>
          </p:cNvSpPr>
          <p:nvPr>
            <p:ph type="sldNum" sz="quarter" idx="12"/>
          </p:nvPr>
        </p:nvSpPr>
        <p:spPr/>
        <p:txBody>
          <a:bodyPr/>
          <a:lstStyle/>
          <a:p>
            <a:fld id="{0FFF451A-DC7C-43BA-8906-76D243545A51}" type="slidenum">
              <a:rPr lang="en-US" smtClean="0"/>
              <a:pPr/>
              <a:t>10</a:t>
            </a:fld>
            <a:endParaRPr lang="en-US"/>
          </a:p>
        </p:txBody>
      </p:sp>
    </p:spTree>
    <p:extLst>
      <p:ext uri="{BB962C8B-B14F-4D97-AF65-F5344CB8AC3E}">
        <p14:creationId xmlns:p14="http://schemas.microsoft.com/office/powerpoint/2010/main" xmlns="" val="33134923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2039" y="744582"/>
            <a:ext cx="8115953" cy="555171"/>
          </a:xfrm>
        </p:spPr>
        <p:txBody>
          <a:bodyPr/>
          <a:lstStyle/>
          <a:p>
            <a:pPr algn="ctr"/>
            <a:r>
              <a:rPr lang="en-US" dirty="0" smtClean="0">
                <a:latin typeface="Times New Roman" pitchFamily="18" charset="0"/>
                <a:cs typeface="Times New Roman" pitchFamily="18" charset="0"/>
              </a:rPr>
              <a:t>Conclusion</a:t>
            </a:r>
            <a:endParaRPr lang="en-US" dirty="0">
              <a:latin typeface="Times New Roman" pitchFamily="18" charset="0"/>
              <a:cs typeface="Times New Roman" pitchFamily="18" charset="0"/>
            </a:endParaRPr>
          </a:p>
        </p:txBody>
      </p:sp>
      <p:sp>
        <p:nvSpPr>
          <p:cNvPr id="4" name="Text Placeholder 3"/>
          <p:cNvSpPr>
            <a:spLocks noGrp="1"/>
          </p:cNvSpPr>
          <p:nvPr>
            <p:ph type="body" sz="half" idx="2"/>
          </p:nvPr>
        </p:nvSpPr>
        <p:spPr>
          <a:xfrm>
            <a:off x="865913" y="1796143"/>
            <a:ext cx="10054636" cy="3811588"/>
          </a:xfrm>
        </p:spPr>
        <p:txBody>
          <a:bodyPr>
            <a:noAutofit/>
          </a:bodyPr>
          <a:lstStyle/>
          <a:p>
            <a:pPr marL="285750" indent="-285750">
              <a:buFont typeface="Arial" panose="020B0604020202020204" pitchFamily="34" charset="0"/>
              <a:buChar char="•"/>
            </a:pPr>
            <a:r>
              <a:rPr lang="en-US" sz="2400" dirty="0" smtClean="0">
                <a:latin typeface="Times New Roman" pitchFamily="18" charset="0"/>
                <a:cs typeface="Times New Roman" pitchFamily="18" charset="0"/>
              </a:rPr>
              <a:t>Nurses made a very significant impact during the WWI as they contributed in providing medical services to most of the casualties.</a:t>
            </a:r>
          </a:p>
          <a:p>
            <a:pPr marL="285750" indent="-285750">
              <a:buFont typeface="Arial" panose="020B0604020202020204" pitchFamily="34" charset="0"/>
              <a:buChar char="•"/>
            </a:pPr>
            <a:r>
              <a:rPr lang="en-US" sz="2400" dirty="0" smtClean="0">
                <a:latin typeface="Times New Roman" pitchFamily="18" charset="0"/>
                <a:cs typeface="Times New Roman" pitchFamily="18" charset="0"/>
              </a:rPr>
              <a:t>The Red Cross also enrolled numerous nurses who served </a:t>
            </a:r>
            <a:r>
              <a:rPr lang="en-US" sz="2400" dirty="0" smtClean="0">
                <a:latin typeface="Times New Roman" pitchFamily="18" charset="0"/>
                <a:cs typeface="Times New Roman" pitchFamily="18" charset="0"/>
              </a:rPr>
              <a:t>in </a:t>
            </a:r>
            <a:r>
              <a:rPr lang="en-US" sz="2400" dirty="0" smtClean="0">
                <a:latin typeface="Times New Roman" pitchFamily="18" charset="0"/>
                <a:cs typeface="Times New Roman" pitchFamily="18" charset="0"/>
              </a:rPr>
              <a:t>various regions during the war.</a:t>
            </a:r>
          </a:p>
          <a:p>
            <a:pPr marL="285750" indent="-285750">
              <a:buFont typeface="Arial" panose="020B0604020202020204" pitchFamily="34" charset="0"/>
              <a:buChar char="•"/>
            </a:pPr>
            <a:r>
              <a:rPr lang="en-US" sz="2400" dirty="0" smtClean="0">
                <a:latin typeface="Times New Roman" pitchFamily="18" charset="0"/>
                <a:cs typeface="Times New Roman" pitchFamily="18" charset="0"/>
              </a:rPr>
              <a:t>American Nurse Corps were also resourceful during this period as they provided different medical services to both their country and also collaborated with the British Army nurses in France. </a:t>
            </a:r>
            <a:endParaRPr lang="en-US" sz="2400" dirty="0">
              <a:latin typeface="Times New Roman" pitchFamily="18" charset="0"/>
              <a:cs typeface="Times New Roman" pitchFamily="18" charset="0"/>
            </a:endParaRPr>
          </a:p>
        </p:txBody>
      </p:sp>
      <p:sp>
        <p:nvSpPr>
          <p:cNvPr id="6" name="Slide Number Placeholder 5"/>
          <p:cNvSpPr>
            <a:spLocks noGrp="1"/>
          </p:cNvSpPr>
          <p:nvPr>
            <p:ph type="sldNum" sz="quarter" idx="12"/>
          </p:nvPr>
        </p:nvSpPr>
        <p:spPr/>
        <p:txBody>
          <a:bodyPr/>
          <a:lstStyle/>
          <a:p>
            <a:fld id="{0FFF451A-DC7C-43BA-8906-76D243545A51}" type="slidenum">
              <a:rPr lang="en-US" smtClean="0"/>
              <a:pPr/>
              <a:t>11</a:t>
            </a:fld>
            <a:endParaRPr lang="en-US"/>
          </a:p>
        </p:txBody>
      </p:sp>
    </p:spTree>
    <p:extLst>
      <p:ext uri="{BB962C8B-B14F-4D97-AF65-F5344CB8AC3E}">
        <p14:creationId xmlns:p14="http://schemas.microsoft.com/office/powerpoint/2010/main" xmlns="" val="42802670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535576"/>
            <a:ext cx="9404723" cy="822961"/>
          </a:xfrm>
        </p:spPr>
        <p:txBody>
          <a:bodyPr/>
          <a:lstStyle/>
          <a:p>
            <a:pPr algn="ctr"/>
            <a:r>
              <a:rPr lang="en-US" sz="3200" dirty="0" smtClean="0">
                <a:latin typeface="Times New Roman" pitchFamily="18" charset="0"/>
                <a:cs typeface="Times New Roman" pitchFamily="18" charset="0"/>
              </a:rPr>
              <a:t>References</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1103312" y="1543466"/>
            <a:ext cx="9634357" cy="4195481"/>
          </a:xfrm>
        </p:spPr>
        <p:txBody>
          <a:bodyPr>
            <a:normAutofit/>
          </a:bodyPr>
          <a:lstStyle/>
          <a:p>
            <a:r>
              <a:rPr lang="en-US" dirty="0" smtClean="0">
                <a:latin typeface="Times New Roman" pitchFamily="18" charset="0"/>
                <a:cs typeface="Times New Roman" pitchFamily="18" charset="0"/>
              </a:rPr>
              <a:t>Army Nurse Corps Association. (2014). </a:t>
            </a:r>
            <a:r>
              <a:rPr lang="en-US" dirty="0" err="1" smtClean="0">
                <a:latin typeface="Times New Roman" pitchFamily="18" charset="0"/>
                <a:cs typeface="Times New Roman" pitchFamily="18" charset="0"/>
              </a:rPr>
              <a:t>ontributions</a:t>
            </a:r>
            <a:r>
              <a:rPr lang="en-US" dirty="0" smtClean="0">
                <a:latin typeface="Times New Roman" pitchFamily="18" charset="0"/>
                <a:cs typeface="Times New Roman" pitchFamily="18" charset="0"/>
              </a:rPr>
              <a:t> of the U.S. Army Nurse Corps in World War I. </a:t>
            </a:r>
            <a:r>
              <a:rPr lang="en-US" dirty="0" err="1" smtClean="0">
                <a:latin typeface="Times New Roman" pitchFamily="18" charset="0"/>
                <a:cs typeface="Times New Roman" pitchFamily="18" charset="0"/>
              </a:rPr>
              <a:t>Retrived</a:t>
            </a:r>
            <a:r>
              <a:rPr lang="en-US" dirty="0" smtClean="0">
                <a:latin typeface="Times New Roman" pitchFamily="18" charset="0"/>
                <a:cs typeface="Times New Roman" pitchFamily="18" charset="0"/>
              </a:rPr>
              <a:t> from: https://e-anca.org/History/Topics-in-ANC-History/Contributions-of-the-US-Army-Nurse-Corps-in-WWI</a:t>
            </a:r>
          </a:p>
          <a:p>
            <a:r>
              <a:rPr lang="en-US" dirty="0" smtClean="0">
                <a:latin typeface="Times New Roman" pitchFamily="18" charset="0"/>
                <a:cs typeface="Times New Roman" pitchFamily="18" charset="0"/>
              </a:rPr>
              <a:t>Cotter, C. (2018). Red Cross. International Encyclopedia of the First World War, 10.</a:t>
            </a:r>
          </a:p>
          <a:p>
            <a:r>
              <a:rPr lang="en-US" dirty="0" smtClean="0">
                <a:latin typeface="Times New Roman" pitchFamily="18" charset="0"/>
                <a:cs typeface="Times New Roman" pitchFamily="18" charset="0"/>
              </a:rPr>
              <a:t>O'Sullivan, B. (2015). The </a:t>
            </a:r>
            <a:r>
              <a:rPr lang="en-US" dirty="0" err="1" smtClean="0">
                <a:latin typeface="Times New Roman" pitchFamily="18" charset="0"/>
                <a:cs typeface="Times New Roman" pitchFamily="18" charset="0"/>
              </a:rPr>
              <a:t>forgotten'sisters</a:t>
            </a:r>
            <a:r>
              <a:rPr lang="en-US" dirty="0" smtClean="0">
                <a:latin typeface="Times New Roman" pitchFamily="18" charset="0"/>
                <a:cs typeface="Times New Roman" pitchFamily="18" charset="0"/>
              </a:rPr>
              <a:t>' of WW1. Kai </a:t>
            </a:r>
            <a:r>
              <a:rPr lang="en-US" dirty="0" err="1" smtClean="0">
                <a:latin typeface="Times New Roman" pitchFamily="18" charset="0"/>
                <a:cs typeface="Times New Roman" pitchFamily="18" charset="0"/>
              </a:rPr>
              <a:t>Tiaki</a:t>
            </a:r>
            <a:r>
              <a:rPr lang="en-US" dirty="0" smtClean="0">
                <a:latin typeface="Times New Roman" pitchFamily="18" charset="0"/>
                <a:cs typeface="Times New Roman" pitchFamily="18" charset="0"/>
              </a:rPr>
              <a:t>: Nursing New Zealand, 21(11), 34.</a:t>
            </a:r>
          </a:p>
          <a:p>
            <a:r>
              <a:rPr lang="en-US" dirty="0" smtClean="0">
                <a:latin typeface="Times New Roman" pitchFamily="18" charset="0"/>
                <a:cs typeface="Times New Roman" pitchFamily="18" charset="0"/>
              </a:rPr>
              <a:t>Sutherland-Fraser, S. (2016). Learning from history: Count backwards from 100: Nurse </a:t>
            </a:r>
            <a:r>
              <a:rPr lang="en-US" dirty="0" err="1" smtClean="0">
                <a:latin typeface="Times New Roman" pitchFamily="18" charset="0"/>
                <a:cs typeface="Times New Roman" pitchFamily="18" charset="0"/>
              </a:rPr>
              <a:t>anaesthetists</a:t>
            </a:r>
            <a:r>
              <a:rPr lang="en-US" dirty="0" smtClean="0">
                <a:latin typeface="Times New Roman" pitchFamily="18" charset="0"/>
                <a:cs typeface="Times New Roman" pitchFamily="18" charset="0"/>
              </a:rPr>
              <a:t> during WWI. ACORN: The Journal of Perioperative Nursing in Australia, 29(3), 39</a:t>
            </a:r>
            <a:r>
              <a:rPr lang="en-US" dirty="0" smtClean="0"/>
              <a:t>.</a:t>
            </a:r>
          </a:p>
        </p:txBody>
      </p:sp>
      <p:sp>
        <p:nvSpPr>
          <p:cNvPr id="4" name="Slide Number Placeholder 3"/>
          <p:cNvSpPr>
            <a:spLocks noGrp="1"/>
          </p:cNvSpPr>
          <p:nvPr>
            <p:ph type="sldNum" sz="quarter" idx="12"/>
          </p:nvPr>
        </p:nvSpPr>
        <p:spPr/>
        <p:txBody>
          <a:bodyPr/>
          <a:lstStyle/>
          <a:p>
            <a:fld id="{0FFF451A-DC7C-43BA-8906-76D243545A51}" type="slidenum">
              <a:rPr lang="en-US" smtClean="0"/>
              <a:pPr/>
              <a:t>12</a:t>
            </a:fld>
            <a:endParaRPr lang="en-US"/>
          </a:p>
        </p:txBody>
      </p:sp>
    </p:spTree>
    <p:extLst>
      <p:ext uri="{BB962C8B-B14F-4D97-AF65-F5344CB8AC3E}">
        <p14:creationId xmlns:p14="http://schemas.microsoft.com/office/powerpoint/2010/main" xmlns="" val="117737012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EC76B5"/>
      </a:hlink>
      <a:folHlink>
        <a:srgbClr val="E8ACCD"/>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xmlns="" name="Ion" id="{B8441ADB-2E43-4AF7-B97A-BD870242C6A8}" vid="{A207AED3-9ABC-4A18-9978-A59B65688B1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344</TotalTime>
  <Words>1017</Words>
  <Application>Microsoft Office PowerPoint</Application>
  <PresentationFormat>Custom</PresentationFormat>
  <Paragraphs>70</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Ion</vt:lpstr>
      <vt:lpstr>Role of Nurses in WWI</vt:lpstr>
      <vt:lpstr>Introduction</vt:lpstr>
      <vt:lpstr>Duties on the front lines</vt:lpstr>
      <vt:lpstr>Duties on the front lines cont’d…</vt:lpstr>
      <vt:lpstr>Changes in Care</vt:lpstr>
      <vt:lpstr>Changes in Care Cont’d…</vt:lpstr>
      <vt:lpstr>Red Cross Military Services</vt:lpstr>
      <vt:lpstr>Red Cross Military Services Cont’d…</vt:lpstr>
      <vt:lpstr>American Nurses in France</vt:lpstr>
      <vt:lpstr>American Nurses in France Cont’d…</vt:lpstr>
      <vt:lpstr>Conclusion</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Role of Nurses in WWI</dc:title>
  <dc:creator>wilson sambu</dc:creator>
  <cp:lastModifiedBy>ADM</cp:lastModifiedBy>
  <cp:revision>26</cp:revision>
  <dcterms:created xsi:type="dcterms:W3CDTF">2019-11-20T02:33:16Z</dcterms:created>
  <dcterms:modified xsi:type="dcterms:W3CDTF">2019-11-20T13:24:16Z</dcterms:modified>
</cp:coreProperties>
</file>